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30" r:id="rId2"/>
    <p:sldId id="443" r:id="rId3"/>
    <p:sldId id="431" r:id="rId4"/>
    <p:sldId id="907" r:id="rId5"/>
    <p:sldId id="903" r:id="rId6"/>
    <p:sldId id="392" r:id="rId7"/>
    <p:sldId id="904" r:id="rId8"/>
    <p:sldId id="390" r:id="rId9"/>
    <p:sldId id="905" r:id="rId10"/>
    <p:sldId id="906" r:id="rId11"/>
    <p:sldId id="448"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3144"/>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certification/certification-prep/?src=certification-faq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aws.amazon.com/certification/" TargetMode="External"/><Relationship Id="rId4" Type="http://schemas.openxmlformats.org/officeDocument/2006/relationships/hyperlink" Target="https://aws.amazon.com/certification/recertific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7: Course Wrap-up</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take the AWS Certified Machine Learning – Specialty exam, we recommend that you have the following knowledge and experience.</a:t>
            </a:r>
          </a:p>
          <a:p>
            <a:endParaRPr lang="en-US" dirty="0"/>
          </a:p>
          <a:p>
            <a:r>
              <a:rPr lang="en-US" dirty="0"/>
              <a:t>First, you should have 1–2 years of experience in developing, architecting, or running ML and deep learning workloads on the AWS Cloud. Your experience should include performing basic hyperparameter optimization and working with machine learning and deep learning frameworks. You should also be able to express the intuition behind basic ML algorithms. Finally, you should be able to follow model-training best practices along with deployment and operational best practices.</a:t>
            </a:r>
          </a:p>
          <a:p>
            <a:r>
              <a:rPr lang="en-US" dirty="0"/>
              <a:t> </a:t>
            </a:r>
          </a:p>
          <a:p>
            <a:pPr lvl="1" fontAlgn="ctr"/>
            <a:endParaRPr lang="en-US" sz="1800" dirty="0"/>
          </a:p>
        </p:txBody>
      </p:sp>
    </p:spTree>
    <p:extLst>
      <p:ext uri="{BB962C8B-B14F-4D97-AF65-F5344CB8AC3E}">
        <p14:creationId xmlns:p14="http://schemas.microsoft.com/office/powerpoint/2010/main" val="267759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effectLst/>
                <a:latin typeface="+mn-lt"/>
                <a:ea typeface="+mn-ea"/>
                <a:cs typeface="+mn-cs"/>
              </a:rPr>
              <a:t>Congratulations on completing the </a:t>
            </a:r>
            <a:r>
              <a:rPr lang="en-US" sz="1100" dirty="0">
                <a:latin typeface="+mn-lt"/>
              </a:rPr>
              <a:t>AWS Academy </a:t>
            </a:r>
            <a:r>
              <a:rPr lang="en-US" sz="1100" kern="1200" dirty="0">
                <a:solidFill>
                  <a:schemeClr val="tx1"/>
                </a:solidFill>
                <a:effectLst/>
                <a:latin typeface="+mn-lt"/>
                <a:ea typeface="+mn-ea"/>
                <a:cs typeface="+mn-cs"/>
              </a:rPr>
              <a:t>Machine Learning course! You will now take a few minutes to review what you learned, and where to go from here.</a:t>
            </a:r>
          </a:p>
        </p:txBody>
      </p:sp>
    </p:spTree>
    <p:extLst>
      <p:ext uri="{BB962C8B-B14F-4D97-AF65-F5344CB8AC3E}">
        <p14:creationId xmlns:p14="http://schemas.microsoft.com/office/powerpoint/2010/main" val="331760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summary explains the topics that were covered in the course.</a:t>
            </a:r>
          </a:p>
        </p:txBody>
      </p:sp>
    </p:spTree>
    <p:extLst>
      <p:ext uri="{BB962C8B-B14F-4D97-AF65-F5344CB8AC3E}">
        <p14:creationId xmlns:p14="http://schemas.microsoft.com/office/powerpoint/2010/main" val="189065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you learned how to describe machine learning. This included learning how to:</a:t>
            </a:r>
          </a:p>
          <a:p>
            <a:endParaRPr lang="en-US" dirty="0"/>
          </a:p>
          <a:p>
            <a:pPr marL="171450" lvl="0" indent="-171450">
              <a:buFont typeface="Arial" panose="020B0604020202020204" pitchFamily="34" charset="0"/>
              <a:buChar char="•"/>
            </a:pPr>
            <a:r>
              <a:rPr lang="en-US" sz="1100" dirty="0"/>
              <a:t>Recognize how machine learning and deep learning are part of artificial intelligence</a:t>
            </a:r>
          </a:p>
          <a:p>
            <a:pPr marL="171450" lvl="0" indent="-171450">
              <a:buFont typeface="Arial" panose="020B0604020202020204" pitchFamily="34" charset="0"/>
              <a:buChar char="•"/>
            </a:pPr>
            <a:r>
              <a:rPr lang="en-US" sz="1100" dirty="0"/>
              <a:t>Describe artificial intelligence and machine learning terminology</a:t>
            </a:r>
          </a:p>
          <a:p>
            <a:pPr marL="171450" lvl="0" indent="-171450">
              <a:buFont typeface="Arial" panose="020B0604020202020204" pitchFamily="34" charset="0"/>
              <a:buChar char="•"/>
            </a:pPr>
            <a:r>
              <a:rPr lang="en-US" sz="1100" dirty="0"/>
              <a:t>Identify how machine learning can be used to solve a business problem </a:t>
            </a:r>
          </a:p>
          <a:p>
            <a:pPr marL="171450" lvl="0" indent="-171450">
              <a:buFont typeface="Arial" panose="020B0604020202020204" pitchFamily="34" charset="0"/>
              <a:buChar char="•"/>
            </a:pPr>
            <a:r>
              <a:rPr lang="en-US" sz="1100" dirty="0"/>
              <a:t>Describe the machine learning process </a:t>
            </a:r>
          </a:p>
          <a:p>
            <a:pPr marL="171450" lvl="0" indent="-171450">
              <a:buFont typeface="Arial" panose="020B0604020202020204" pitchFamily="34" charset="0"/>
              <a:buChar char="•"/>
            </a:pPr>
            <a:r>
              <a:rPr lang="en-US" sz="1100" dirty="0"/>
              <a:t>List the tools available to data scientists </a:t>
            </a:r>
          </a:p>
          <a:p>
            <a:pPr marL="171450" lvl="0" indent="-171450">
              <a:buFont typeface="Arial" panose="020B0604020202020204" pitchFamily="34" charset="0"/>
              <a:buChar char="•"/>
            </a:pPr>
            <a:r>
              <a:rPr lang="en-US" sz="1100" dirty="0"/>
              <a:t>Identify when to use machine learning instead of traditional software development methods </a:t>
            </a:r>
          </a:p>
          <a:p>
            <a:endParaRPr lang="en-US" sz="1100" dirty="0"/>
          </a:p>
          <a:p>
            <a:r>
              <a:rPr lang="en-US" sz="1100" dirty="0"/>
              <a:t>You also learned how to implement a machine learning pipeline. This included how to:</a:t>
            </a:r>
          </a:p>
          <a:p>
            <a:endParaRPr lang="en-US" sz="1100" dirty="0"/>
          </a:p>
          <a:p>
            <a:pPr marL="171450" indent="-171450">
              <a:buFont typeface="Arial" panose="020B0604020202020204" pitchFamily="34" charset="0"/>
              <a:buChar char="•"/>
            </a:pPr>
            <a:r>
              <a:rPr lang="en-US" sz="1100" dirty="0"/>
              <a:t>Formulate a problem from a business request </a:t>
            </a:r>
          </a:p>
          <a:p>
            <a:pPr marL="171450" lvl="0" indent="-171450">
              <a:buFont typeface="Arial" panose="020B0604020202020204" pitchFamily="34" charset="0"/>
              <a:buChar char="•"/>
            </a:pPr>
            <a:r>
              <a:rPr lang="en-US" sz="1100" dirty="0"/>
              <a:t>Obtain and secure data for machine learning</a:t>
            </a:r>
          </a:p>
          <a:p>
            <a:pPr marL="171450" indent="-171450">
              <a:buFont typeface="Arial" panose="020B0604020202020204" pitchFamily="34" charset="0"/>
              <a:buChar char="•"/>
            </a:pPr>
            <a:r>
              <a:rPr lang="en-US" sz="1100" dirty="0"/>
              <a:t>Build a Jupyter notebook by using Amazon SageMaker</a:t>
            </a:r>
          </a:p>
          <a:p>
            <a:pPr marL="171450" indent="-171450">
              <a:buFont typeface="Arial" panose="020B0604020202020204" pitchFamily="34" charset="0"/>
              <a:buChar char="•"/>
            </a:pPr>
            <a:r>
              <a:rPr lang="en-US" sz="1100" dirty="0"/>
              <a:t>Outline the process for evaluating data</a:t>
            </a:r>
          </a:p>
          <a:p>
            <a:pPr marL="171450" indent="-171450">
              <a:buFont typeface="Arial" panose="020B0604020202020204" pitchFamily="34" charset="0"/>
              <a:buChar char="•"/>
            </a:pPr>
            <a:r>
              <a:rPr lang="en-US" sz="1100" dirty="0"/>
              <a:t>Explain why data needs to be preprocessed</a:t>
            </a:r>
          </a:p>
          <a:p>
            <a:pPr marL="171450" indent="-171450">
              <a:buFont typeface="Arial" panose="020B0604020202020204" pitchFamily="34" charset="0"/>
              <a:buChar char="•"/>
            </a:pPr>
            <a:r>
              <a:rPr lang="en-US" sz="1100" dirty="0"/>
              <a:t>Use open-source tools to examine and preprocess data</a:t>
            </a:r>
          </a:p>
          <a:p>
            <a:pPr marL="171450" indent="-171450">
              <a:buFont typeface="Arial" panose="020B0604020202020204" pitchFamily="34" charset="0"/>
              <a:buChar char="•"/>
            </a:pPr>
            <a:r>
              <a:rPr lang="en-US" sz="1100" dirty="0"/>
              <a:t>Use Amazon SageMaker to train and host a machine learning model</a:t>
            </a:r>
          </a:p>
          <a:p>
            <a:pPr marL="171450" indent="-171450">
              <a:buFont typeface="Arial" panose="020B0604020202020204" pitchFamily="34" charset="0"/>
              <a:buChar char="•"/>
            </a:pPr>
            <a:r>
              <a:rPr lang="en-US" sz="1100" dirty="0"/>
              <a:t>Use cross validation to test the performance of an ML model</a:t>
            </a:r>
          </a:p>
          <a:p>
            <a:pPr marL="171450" indent="-171450">
              <a:buFont typeface="Arial" panose="020B0604020202020204" pitchFamily="34" charset="0"/>
              <a:buChar char="•"/>
            </a:pPr>
            <a:r>
              <a:rPr lang="en-US" sz="1100" dirty="0"/>
              <a:t>Use a hosted model for inference </a:t>
            </a:r>
          </a:p>
          <a:p>
            <a:pPr marL="171450" indent="-171450">
              <a:buFont typeface="Arial" panose="020B0604020202020204" pitchFamily="34" charset="0"/>
              <a:buChar char="•"/>
            </a:pPr>
            <a:r>
              <a:rPr lang="en-US" sz="1100" dirty="0"/>
              <a:t>Create an Amazon SageMaker hyperparameter tuning job to optimize a model’s effectiveness</a:t>
            </a:r>
          </a:p>
          <a:p>
            <a:endParaRPr lang="en-US" dirty="0"/>
          </a:p>
          <a:p>
            <a:r>
              <a:rPr lang="en-US" dirty="0"/>
              <a:t>Finally, you learned how to use managed Amazon ML services for forecasting, computer vision, and natural language processing. You are now able to:</a:t>
            </a:r>
          </a:p>
          <a:p>
            <a:endParaRPr lang="en-US" dirty="0"/>
          </a:p>
          <a:p>
            <a:pPr marL="171450" lvl="0" indent="-171450">
              <a:buFont typeface="Arial" panose="020B0604020202020204" pitchFamily="34" charset="0"/>
              <a:buChar char="•"/>
            </a:pPr>
            <a:r>
              <a:rPr lang="en-US" sz="1100" dirty="0"/>
              <a:t>Describe the business problems that Amazon Forecast solves</a:t>
            </a:r>
          </a:p>
          <a:p>
            <a:pPr marL="171450" lvl="0" indent="-171450">
              <a:buFont typeface="Arial" panose="020B0604020202020204" pitchFamily="34" charset="0"/>
              <a:buChar char="•"/>
            </a:pPr>
            <a:r>
              <a:rPr lang="en-US" sz="1100" dirty="0"/>
              <a:t>Describe the challenges of working with time series data</a:t>
            </a:r>
          </a:p>
          <a:p>
            <a:pPr marL="171450" lvl="0" indent="-171450">
              <a:buFont typeface="Arial" panose="020B0604020202020204" pitchFamily="34" charset="0"/>
              <a:buChar char="•"/>
            </a:pPr>
            <a:r>
              <a:rPr lang="en-US" sz="1100" dirty="0"/>
              <a:t>List the steps that are required to forecast by using Amazon Forecast</a:t>
            </a:r>
          </a:p>
          <a:p>
            <a:pPr marL="171450" indent="-171450">
              <a:buFont typeface="Arial" panose="020B0604020202020204" pitchFamily="34" charset="0"/>
              <a:buChar char="•"/>
            </a:pPr>
            <a:r>
              <a:rPr lang="en-US" sz="1100" dirty="0"/>
              <a:t>Use Amazon Forecast to make a prediction </a:t>
            </a:r>
          </a:p>
          <a:p>
            <a:pPr marL="171450" indent="-171450">
              <a:buFont typeface="Arial" panose="020B0604020202020204" pitchFamily="34" charset="0"/>
              <a:buChar char="•"/>
            </a:pPr>
            <a:r>
              <a:rPr lang="en-US" sz="1100" dirty="0"/>
              <a:t>Describe the computer vision use cases</a:t>
            </a:r>
          </a:p>
          <a:p>
            <a:pPr marL="171450" indent="-171450">
              <a:buFont typeface="Arial" panose="020B0604020202020204" pitchFamily="34" charset="0"/>
              <a:buChar char="•"/>
            </a:pPr>
            <a:r>
              <a:rPr lang="en-US" sz="1100" dirty="0"/>
              <a:t>Describe the managed Amazon ML services for image and video analysis</a:t>
            </a:r>
          </a:p>
          <a:p>
            <a:pPr marL="171450" indent="-171450">
              <a:buFont typeface="Arial" panose="020B0604020202020204" pitchFamily="34" charset="0"/>
              <a:buChar char="•"/>
            </a:pPr>
            <a:r>
              <a:rPr lang="en-US" sz="1100" dirty="0"/>
              <a:t>List the steps that are required to prepare a custom dataset for object detection </a:t>
            </a:r>
          </a:p>
          <a:p>
            <a:pPr marL="171450" indent="-171450">
              <a:buFont typeface="Arial" panose="020B0604020202020204" pitchFamily="34" charset="0"/>
              <a:buChar char="•"/>
            </a:pPr>
            <a:r>
              <a:rPr lang="en-US" sz="1100" dirty="0"/>
              <a:t>Describe how Amazon SageMaker Ground Truth can be used to prepare a custom dataset </a:t>
            </a:r>
          </a:p>
          <a:p>
            <a:pPr marL="171450" indent="-171450">
              <a:buFont typeface="Arial" panose="020B0604020202020204" pitchFamily="34" charset="0"/>
              <a:buChar char="•"/>
            </a:pPr>
            <a:r>
              <a:rPr lang="en-US" sz="1100" dirty="0"/>
              <a:t>Use Amazon Rekognition to perform facial detection</a:t>
            </a:r>
          </a:p>
          <a:p>
            <a:pPr marL="171450" lvl="0" indent="-171450">
              <a:buFont typeface="Arial" panose="020B0604020202020204" pitchFamily="34" charset="0"/>
              <a:buChar char="•"/>
            </a:pPr>
            <a:r>
              <a:rPr lang="en-US" sz="1100" dirty="0"/>
              <a:t>Describe the natural language processing (NLP) use cases that are solved by using managed Amazon ML services </a:t>
            </a:r>
          </a:p>
          <a:p>
            <a:pPr marL="171450" indent="-171450">
              <a:buFont typeface="Arial" panose="020B0604020202020204" pitchFamily="34" charset="0"/>
              <a:buChar char="•"/>
            </a:pPr>
            <a:r>
              <a:rPr lang="en-US" sz="1100" dirty="0"/>
              <a:t>Describe </a:t>
            </a:r>
            <a:r>
              <a:rPr lang="en-US" dirty="0"/>
              <a:t>the managed Amazon ML services </a:t>
            </a:r>
            <a:r>
              <a:rPr lang="en-US" sz="1100" dirty="0"/>
              <a:t>available for NLP</a:t>
            </a:r>
          </a:p>
          <a:p>
            <a:endParaRPr lang="en-US" dirty="0"/>
          </a:p>
        </p:txBody>
      </p:sp>
    </p:spTree>
    <p:extLst>
      <p:ext uri="{BB962C8B-B14F-4D97-AF65-F5344CB8AC3E}">
        <p14:creationId xmlns:p14="http://schemas.microsoft.com/office/powerpoint/2010/main" val="410397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review the AWS Documentation and common frameworks that represent best practices for implementing solutions with AWS.</a:t>
            </a:r>
          </a:p>
        </p:txBody>
      </p:sp>
    </p:spTree>
    <p:extLst>
      <p:ext uri="{BB962C8B-B14F-4D97-AF65-F5344CB8AC3E}">
        <p14:creationId xmlns:p14="http://schemas.microsoft.com/office/powerpoint/2010/main" val="427677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provides extensive and detailed documentation for each AWS service. Guides and API references are organized by service category. Also, many general resources</a:t>
            </a:r>
            <a:r>
              <a:rPr lang="en-US" sz="1100" baseline="0" dirty="0"/>
              <a:t> </a:t>
            </a:r>
            <a:r>
              <a:rPr lang="en-US" sz="1100" dirty="0"/>
              <a:t>and</a:t>
            </a:r>
            <a:r>
              <a:rPr lang="en-US" sz="1100" baseline="0" dirty="0"/>
              <a:t> </a:t>
            </a:r>
            <a:r>
              <a:rPr lang="en-US" sz="1100" dirty="0"/>
              <a:t>tutorials</a:t>
            </a:r>
            <a:r>
              <a:rPr lang="en-US" sz="1100" baseline="0" dirty="0"/>
              <a:t> </a:t>
            </a:r>
            <a:r>
              <a:rPr lang="en-US" sz="1100" dirty="0"/>
              <a:t>can be accessed from the AWS Documentation pages.  General resources include case studies, an A-to-Z glossary of AWS terms, whitepapers, FAQs, information about AWS Training and Certification, and more.</a:t>
            </a:r>
          </a:p>
          <a:p>
            <a:endParaRPr lang="en-US" sz="1100" dirty="0"/>
          </a:p>
          <a:p>
            <a:r>
              <a:rPr lang="en-US" sz="1100" dirty="0"/>
              <a:t>Also, each SDK and toolkit has</a:t>
            </a:r>
            <a:r>
              <a:rPr lang="en-US" sz="1100" baseline="0" dirty="0"/>
              <a:t> documentation, such as t</a:t>
            </a:r>
            <a:r>
              <a:rPr lang="en-US" sz="1100" dirty="0"/>
              <a:t>he AWS Command Line Interface (AWS CLI), the boto3 libraries for AWS SDK for Python, and many others.</a:t>
            </a:r>
          </a:p>
          <a:p>
            <a:endParaRPr lang="en-US" sz="1100" dirty="0"/>
          </a:p>
          <a:p>
            <a:r>
              <a:rPr lang="en-US" sz="1100" b="1" dirty="0"/>
              <a:t>AWS whitepapers</a:t>
            </a:r>
            <a:r>
              <a:rPr lang="en-US" sz="1100" dirty="0"/>
              <a:t> and guides can be filtered by product, category, or industry, so you can find the information that is most relevant to your needs.</a:t>
            </a:r>
          </a:p>
        </p:txBody>
      </p:sp>
    </p:spTree>
    <p:extLst>
      <p:ext uri="{BB962C8B-B14F-4D97-AF65-F5344CB8AC3E}">
        <p14:creationId xmlns:p14="http://schemas.microsoft.com/office/powerpoint/2010/main" val="134704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this course is not designed to prepare you to achieve the AWS Certified Machine Learning – Specialty, you can continue to work towards certification. The next few slides review how you can achieve that goal.</a:t>
            </a:r>
          </a:p>
        </p:txBody>
      </p:sp>
    </p:spTree>
    <p:extLst>
      <p:ext uri="{BB962C8B-B14F-4D97-AF65-F5344CB8AC3E}">
        <p14:creationId xmlns:p14="http://schemas.microsoft.com/office/powerpoint/2010/main" val="310875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Certification helps learners build credibility and confidence by validating their cloud expertise with an industry-recognized credential. It also helps organizations identify skilled professionals who can lead cloud initiatives by using AWS.</a:t>
            </a:r>
          </a:p>
          <a:p>
            <a:r>
              <a:rPr lang="en-US" dirty="0"/>
              <a:t> </a:t>
            </a:r>
          </a:p>
          <a:p>
            <a:r>
              <a:rPr lang="en-US" dirty="0"/>
              <a:t>You must earn a passing score by taking a proctored exam to earn an AWS certification. After receiving a passing score, you will receive your certification credentials. </a:t>
            </a:r>
          </a:p>
          <a:p>
            <a:r>
              <a:rPr lang="en-US" dirty="0"/>
              <a:t> </a:t>
            </a:r>
          </a:p>
          <a:p>
            <a:r>
              <a:rPr lang="en-US" dirty="0"/>
              <a:t>AWS Certification does not publish a list of all services or features that are covered in a certification exam. However, the exam guide for each exam lists the current topic areas and objectives that are covered in the exam. You can find exam guides on the </a:t>
            </a:r>
            <a:r>
              <a:rPr lang="en-US" u="sng" dirty="0">
                <a:hlinkClick r:id="rId3"/>
              </a:rPr>
              <a:t>Prepare for Your AWS Certification Exam</a:t>
            </a:r>
            <a:r>
              <a:rPr lang="en-US" dirty="0"/>
              <a:t> webpage.</a:t>
            </a:r>
          </a:p>
          <a:p>
            <a:r>
              <a:rPr lang="en-US" dirty="0"/>
              <a:t> </a:t>
            </a:r>
          </a:p>
          <a:p>
            <a:r>
              <a:rPr lang="en-US" dirty="0"/>
              <a:t>You will be required to update your certification (or recertify) every 3 years. View the</a:t>
            </a:r>
            <a:r>
              <a:rPr lang="en-US" u="sng" dirty="0">
                <a:hlinkClick r:id="rId4"/>
              </a:rPr>
              <a:t> AWS Certification Recertification</a:t>
            </a:r>
            <a:r>
              <a:rPr lang="en-US" dirty="0"/>
              <a:t> page for more details.</a:t>
            </a:r>
          </a:p>
          <a:p>
            <a:r>
              <a:rPr lang="en-US" dirty="0"/>
              <a:t> </a:t>
            </a:r>
          </a:p>
          <a:p>
            <a:r>
              <a:rPr lang="en-US" dirty="0"/>
              <a:t>The information on this slide is current as of June 2020. However, exams are frequently updated. Also, the details regarding which exams are available—and what is tested by each exam—are subject to change.</a:t>
            </a:r>
          </a:p>
          <a:p>
            <a:r>
              <a:rPr lang="en-US" dirty="0"/>
              <a:t> </a:t>
            </a:r>
          </a:p>
          <a:p>
            <a:r>
              <a:rPr lang="en-US" dirty="0"/>
              <a:t>For the newest AWS certification exam information, go to </a:t>
            </a:r>
            <a:r>
              <a:rPr lang="en-US" u="sng" dirty="0">
                <a:hlinkClick r:id="rId5"/>
              </a:rPr>
              <a:t>AWS Certification</a:t>
            </a:r>
            <a:r>
              <a:rPr lang="en-US" u="none" dirty="0"/>
              <a:t>.</a:t>
            </a:r>
            <a:endParaRPr lang="en-US" dirty="0"/>
          </a:p>
          <a:p>
            <a:r>
              <a:rPr lang="en-US" dirty="0"/>
              <a:t> </a:t>
            </a:r>
          </a:p>
          <a:p>
            <a:endParaRPr lang="en-US" sz="1100" dirty="0"/>
          </a:p>
        </p:txBody>
      </p:sp>
    </p:spTree>
    <p:extLst>
      <p:ext uri="{BB962C8B-B14F-4D97-AF65-F5344CB8AC3E}">
        <p14:creationId xmlns:p14="http://schemas.microsoft.com/office/powerpoint/2010/main" val="202194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AWS Certified Machine Learning – Specialty means that you can select and justify the appropriate machine learning approach for a given business problem. You can also identify appropriate AWS services to implement machine learning solutions. Finally, you can design and implement scalable, cost-optimized, reliable, and secure machine learning solutions.</a:t>
            </a:r>
          </a:p>
          <a:p>
            <a:endParaRPr lang="en-US" dirty="0"/>
          </a:p>
        </p:txBody>
      </p:sp>
    </p:spTree>
    <p:extLst>
      <p:ext uri="{BB962C8B-B14F-4D97-AF65-F5344CB8AC3E}">
        <p14:creationId xmlns:p14="http://schemas.microsoft.com/office/powerpoint/2010/main" val="202426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8" Type="http://schemas.openxmlformats.org/officeDocument/2006/relationships/hyperlink" Target="https://d0.awsstatic.com/whitepapers/aws_pricing_overview.pdf" TargetMode="External"/><Relationship Id="rId3" Type="http://schemas.openxmlformats.org/officeDocument/2006/relationships/notesSlide" Target="../notesSlides/notesSlide6.xml"/><Relationship Id="rId7" Type="http://schemas.openxmlformats.org/officeDocument/2006/relationships/hyperlink" Target="https://d1.awsstatic.com/whitepapers/AWS_Cloud_Best_Practices.pdf" TargetMode="Externa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hyperlink" Target="https://d0.awsstatic.com/whitepapers/aws-overview.pdf" TargetMode="External"/><Relationship Id="rId5" Type="http://schemas.openxmlformats.org/officeDocument/2006/relationships/hyperlink" Target="https://aws.amazon.com/whitepapers/" TargetMode="External"/><Relationship Id="rId4" Type="http://schemas.openxmlformats.org/officeDocument/2006/relationships/hyperlink" Target="https://docs.aws.amazon.com/" TargetMode="External"/><Relationship Id="rId9" Type="http://schemas.openxmlformats.org/officeDocument/2006/relationships/hyperlink" Target="https://media.amazonwebservices.com/AWS_TCO_Web_Applications.pd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3.xml"/><Relationship Id="rId5" Type="http://schemas.openxmlformats.org/officeDocument/2006/relationships/hyperlink" Target="https://aws.amazon.com/certification/"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7: Course Wrap-up</a:t>
            </a:r>
            <a:endParaRPr lang="en-US" dirty="0"/>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Learning Foundations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BDAB-D36F-409B-8B19-D71A79DA109D}"/>
              </a:ext>
            </a:extLst>
          </p:cNvPr>
          <p:cNvSpPr>
            <a:spLocks noGrp="1"/>
          </p:cNvSpPr>
          <p:nvPr>
            <p:ph type="title"/>
          </p:nvPr>
        </p:nvSpPr>
        <p:spPr/>
        <p:txBody>
          <a:bodyPr/>
          <a:lstStyle/>
          <a:p>
            <a:r>
              <a:rPr lang="en-US" dirty="0"/>
              <a:t>Certification requirements</a:t>
            </a:r>
          </a:p>
        </p:txBody>
      </p:sp>
      <p:sp>
        <p:nvSpPr>
          <p:cNvPr id="3" name="Content Placeholder 2">
            <a:extLst>
              <a:ext uri="{FF2B5EF4-FFF2-40B4-BE49-F238E27FC236}">
                <a16:creationId xmlns:a16="http://schemas.microsoft.com/office/drawing/2014/main" id="{A8057EEA-4009-45FB-A9D6-FE8B45B64014}"/>
              </a:ext>
            </a:extLst>
          </p:cNvPr>
          <p:cNvSpPr>
            <a:spLocks noGrp="1"/>
          </p:cNvSpPr>
          <p:nvPr>
            <p:ph idx="1"/>
          </p:nvPr>
        </p:nvSpPr>
        <p:spPr>
          <a:xfrm>
            <a:off x="496113" y="1416964"/>
            <a:ext cx="9494048" cy="4648788"/>
          </a:xfrm>
        </p:spPr>
        <p:txBody>
          <a:bodyPr/>
          <a:lstStyle/>
          <a:p>
            <a:pPr marL="0" indent="0">
              <a:buNone/>
            </a:pPr>
            <a:r>
              <a:rPr lang="en-US" dirty="0"/>
              <a:t>Recommended knowledge and experience:</a:t>
            </a:r>
          </a:p>
          <a:p>
            <a:pPr lvl="1" fontAlgn="ctr"/>
            <a:r>
              <a:rPr lang="en-US" dirty="0"/>
              <a:t>1–2 years of experience developing, architecting, or running ML and deep learning workloads on the AWS Cloud</a:t>
            </a:r>
          </a:p>
          <a:p>
            <a:pPr lvl="1" fontAlgn="ctr"/>
            <a:r>
              <a:rPr lang="en-US" dirty="0"/>
              <a:t>The ability to express the intuition behind basic ML algorithms</a:t>
            </a:r>
          </a:p>
          <a:p>
            <a:pPr lvl="1" fontAlgn="ctr"/>
            <a:r>
              <a:rPr lang="en-US" dirty="0"/>
              <a:t>Experience in performing basic hyperparameter optimization</a:t>
            </a:r>
          </a:p>
          <a:p>
            <a:pPr lvl="1" fontAlgn="ctr"/>
            <a:r>
              <a:rPr lang="en-US" dirty="0"/>
              <a:t>Experience with ML and deep learning frameworks</a:t>
            </a:r>
          </a:p>
          <a:p>
            <a:pPr lvl="1" fontAlgn="ctr"/>
            <a:r>
              <a:rPr lang="en-US" dirty="0"/>
              <a:t>The ability to follow model-training best practices</a:t>
            </a:r>
          </a:p>
          <a:p>
            <a:pPr lvl="1" fontAlgn="ctr"/>
            <a:r>
              <a:rPr lang="en-US" dirty="0"/>
              <a:t>The ability to follow deployment and operational best practices</a:t>
            </a:r>
          </a:p>
          <a:p>
            <a:pPr lvl="1"/>
            <a:endParaRPr lang="en-US" sz="2000" dirty="0"/>
          </a:p>
          <a:p>
            <a:pPr lvl="1"/>
            <a:endParaRPr lang="en-US" dirty="0"/>
          </a:p>
        </p:txBody>
      </p:sp>
      <p:pic>
        <p:nvPicPr>
          <p:cNvPr id="8" name="Picture 7">
            <a:extLst>
              <a:ext uri="{FF2B5EF4-FFF2-40B4-BE49-F238E27FC236}">
                <a16:creationId xmlns:a16="http://schemas.microsoft.com/office/drawing/2014/main" id="{AA994C13-7A68-4916-869F-25CD7959E6E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1523566"/>
            <a:ext cx="1905434" cy="1905434"/>
          </a:xfrm>
          <a:prstGeom prst="rect">
            <a:avLst/>
          </a:prstGeom>
        </p:spPr>
      </p:pic>
      <p:sp>
        <p:nvSpPr>
          <p:cNvPr id="5" name="Footer Placeholder 4">
            <a:extLst>
              <a:ext uri="{FF2B5EF4-FFF2-40B4-BE49-F238E27FC236}">
                <a16:creationId xmlns:a16="http://schemas.microsoft.com/office/drawing/2014/main" id="{3BDF2D80-859F-489F-9487-F903062DA633}"/>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F4843DA-E99C-4A39-94B5-B4161E1A741B}"/>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175673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11" name="Content Placeholder 10">
            <a:extLst>
              <a:ext uri="{FF2B5EF4-FFF2-40B4-BE49-F238E27FC236}">
                <a16:creationId xmlns:a16="http://schemas.microsoft.com/office/drawing/2014/main" id="{4FC82E15-B38B-47AC-A77E-413E3C9E45DA}"/>
              </a:ext>
              <a:ext uri="{C183D7F6-B498-43B3-948B-1728B52AA6E4}">
                <adec:decorative xmlns:adec="http://schemas.microsoft.com/office/drawing/2017/decorative" val="1"/>
              </a:ext>
            </a:extLst>
          </p:cNvPr>
          <p:cNvPicPr>
            <a:picLocks noGrp="1" noChangeAspect="1"/>
          </p:cNvPicPr>
          <p:nvPr>
            <p:ph idx="13"/>
          </p:nvPr>
        </p:nvPicPr>
        <p:blipFill>
          <a:blip r:embed="rId4"/>
          <a:stretch>
            <a:fillRect/>
          </a:stretch>
        </p:blipFill>
        <p:spPr>
          <a:xfrm>
            <a:off x="6246813" y="2366883"/>
            <a:ext cx="5503862" cy="2964021"/>
          </a:xfrm>
        </p:spPr>
      </p:pic>
      <p:sp>
        <p:nvSpPr>
          <p:cNvPr id="5" name="Content Placeholder 4"/>
          <p:cNvSpPr>
            <a:spLocks noGrp="1"/>
          </p:cNvSpPr>
          <p:nvPr>
            <p:ph idx="1"/>
          </p:nvPr>
        </p:nvSpPr>
        <p:spPr/>
        <p:txBody>
          <a:bodyPr>
            <a:noAutofit/>
          </a:bodyPr>
          <a:lstStyle/>
          <a:p>
            <a:pPr marL="0" indent="0">
              <a:spcBef>
                <a:spcPts val="1800"/>
              </a:spcBef>
              <a:buNone/>
            </a:pPr>
            <a:r>
              <a:rPr lang="en-US" sz="2400"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000" dirty="0">
                <a:latin typeface="+mn-lt"/>
              </a:rPr>
              <a:t>Course summary</a:t>
            </a:r>
          </a:p>
          <a:p>
            <a:pPr marL="457200" indent="-457200">
              <a:spcBef>
                <a:spcPts val="1800"/>
              </a:spcBef>
              <a:buFont typeface="+mj-lt"/>
              <a:buAutoNum type="arabicPeriod"/>
            </a:pPr>
            <a:r>
              <a:rPr lang="en-US" sz="2000" dirty="0">
                <a:latin typeface="+mn-lt"/>
              </a:rPr>
              <a:t>AWS Documentation</a:t>
            </a:r>
          </a:p>
          <a:p>
            <a:pPr marL="457200" indent="-457200">
              <a:spcBef>
                <a:spcPts val="1800"/>
              </a:spcBef>
              <a:buFont typeface="+mj-lt"/>
              <a:buAutoNum type="arabicPeriod"/>
            </a:pPr>
            <a:r>
              <a:rPr lang="en-US" sz="2000" dirty="0">
                <a:latin typeface="+mn-lt"/>
              </a:rPr>
              <a:t>Certifications and resources</a:t>
            </a:r>
          </a:p>
          <a:p>
            <a:pPr marL="457200" indent="-457200">
              <a:spcBef>
                <a:spcPts val="1800"/>
              </a:spcBef>
              <a:buFont typeface="+mj-lt"/>
              <a:buAutoNum type="arabicPeriod"/>
            </a:pPr>
            <a:endParaRPr lang="en-US" sz="2000" dirty="0">
              <a:latin typeface="+mn-lt"/>
            </a:endParaRPr>
          </a:p>
          <a:p>
            <a:pPr marL="0" indent="0">
              <a:spcBef>
                <a:spcPts val="1800"/>
              </a:spcBef>
              <a:buNone/>
            </a:pPr>
            <a:endParaRPr lang="en-US" sz="2000" dirty="0">
              <a:latin typeface="+mn-lt"/>
            </a:endParaRPr>
          </a:p>
          <a:p>
            <a:pPr marL="0" indent="0">
              <a:spcBef>
                <a:spcPts val="1800"/>
              </a:spcBef>
              <a:buNone/>
            </a:pPr>
            <a:endParaRPr lang="en-US" sz="2400" dirty="0">
              <a:latin typeface="+mn-lt"/>
            </a:endParaRPr>
          </a:p>
        </p:txBody>
      </p:sp>
      <p:sp>
        <p:nvSpPr>
          <p:cNvPr id="2" name="Title 1"/>
          <p:cNvSpPr>
            <a:spLocks noGrp="1"/>
          </p:cNvSpPr>
          <p:nvPr>
            <p:ph type="title"/>
          </p:nvPr>
        </p:nvSpPr>
        <p:spPr/>
        <p:txBody>
          <a:bodyPr/>
          <a:lstStyle/>
          <a:p>
            <a:r>
              <a:rPr lang="en-US" dirty="0">
                <a:latin typeface="+mj-lt"/>
              </a:rPr>
              <a:t>Module overview</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7: Course Wrap-up</a:t>
            </a:r>
          </a:p>
        </p:txBody>
      </p:sp>
      <p:sp>
        <p:nvSpPr>
          <p:cNvPr id="2" name="Title 1"/>
          <p:cNvSpPr>
            <a:spLocks noGrp="1"/>
          </p:cNvSpPr>
          <p:nvPr>
            <p:ph type="title"/>
          </p:nvPr>
        </p:nvSpPr>
        <p:spPr/>
        <p:txBody>
          <a:bodyPr>
            <a:noAutofit/>
          </a:bodyPr>
          <a:lstStyle/>
          <a:p>
            <a:r>
              <a:rPr lang="en-US" sz="4000" dirty="0">
                <a:latin typeface="+mj-lt"/>
              </a:rPr>
              <a:t>Section 1: Course summary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22BE-EB8F-4806-854F-6BFB3962F836}"/>
              </a:ext>
            </a:extLst>
          </p:cNvPr>
          <p:cNvSpPr>
            <a:spLocks noGrp="1"/>
          </p:cNvSpPr>
          <p:nvPr>
            <p:ph type="title"/>
          </p:nvPr>
        </p:nvSpPr>
        <p:spPr/>
        <p:txBody>
          <a:bodyPr/>
          <a:lstStyle/>
          <a:p>
            <a:r>
              <a:rPr lang="en-US"/>
              <a:t>Course summary</a:t>
            </a:r>
            <a:endParaRPr lang="en-US" dirty="0"/>
          </a:p>
        </p:txBody>
      </p:sp>
      <p:sp>
        <p:nvSpPr>
          <p:cNvPr id="3" name="Content Placeholder 2">
            <a:extLst>
              <a:ext uri="{FF2B5EF4-FFF2-40B4-BE49-F238E27FC236}">
                <a16:creationId xmlns:a16="http://schemas.microsoft.com/office/drawing/2014/main" id="{6E81B50B-D8FA-42FA-BC2C-A57A59EC4B8A}"/>
              </a:ext>
            </a:extLst>
          </p:cNvPr>
          <p:cNvSpPr>
            <a:spLocks noGrp="1"/>
          </p:cNvSpPr>
          <p:nvPr>
            <p:ph idx="1"/>
          </p:nvPr>
        </p:nvSpPr>
        <p:spPr/>
        <p:txBody>
          <a:bodyPr/>
          <a:lstStyle/>
          <a:p>
            <a:pPr marL="0" indent="0">
              <a:buNone/>
            </a:pPr>
            <a:r>
              <a:rPr lang="en-US" dirty="0"/>
              <a:t>You should now be able to:</a:t>
            </a:r>
          </a:p>
          <a:p>
            <a:pPr lvl="1"/>
            <a:r>
              <a:rPr lang="en-US" dirty="0"/>
              <a:t>Describe machine learning</a:t>
            </a:r>
          </a:p>
          <a:p>
            <a:pPr lvl="1"/>
            <a:r>
              <a:rPr lang="en-US" dirty="0"/>
              <a:t>Implement a machine learning pipeline by using Amazon SageMaker</a:t>
            </a:r>
          </a:p>
          <a:p>
            <a:pPr lvl="1"/>
            <a:r>
              <a:rPr lang="en-US" dirty="0"/>
              <a:t>Use managed Amazon ML services for forecasting, computer vision, and natural language processing</a:t>
            </a:r>
          </a:p>
          <a:p>
            <a:pPr lvl="1"/>
            <a:endParaRPr lang="en-US" dirty="0"/>
          </a:p>
        </p:txBody>
      </p:sp>
      <p:pic>
        <p:nvPicPr>
          <p:cNvPr id="7" name="Picture 6">
            <a:extLst>
              <a:ext uri="{FF2B5EF4-FFF2-40B4-BE49-F238E27FC236}">
                <a16:creationId xmlns:a16="http://schemas.microsoft.com/office/drawing/2014/main" id="{921B3E2B-3AAB-415D-B8B6-BD16BD23FC2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10232899" y="4915520"/>
            <a:ext cx="1367007" cy="1805955"/>
          </a:xfrm>
          <a:prstGeom prst="rect">
            <a:avLst/>
          </a:prstGeom>
        </p:spPr>
      </p:pic>
      <p:sp>
        <p:nvSpPr>
          <p:cNvPr id="5" name="Footer Placeholder 4">
            <a:extLst>
              <a:ext uri="{FF2B5EF4-FFF2-40B4-BE49-F238E27FC236}">
                <a16:creationId xmlns:a16="http://schemas.microsoft.com/office/drawing/2014/main" id="{7F88B9D3-34C8-4EE7-973D-DFE3BA8BB926}"/>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C5CF3250-F2D9-407D-80E5-33F331095956}"/>
              </a:ext>
            </a:extLst>
          </p:cNvPr>
          <p:cNvSpPr>
            <a:spLocks noGrp="1"/>
          </p:cNvSpPr>
          <p:nvPr>
            <p:ph type="sldNum" sz="quarter" idx="12"/>
          </p:nvPr>
        </p:nvSpPr>
        <p:spPr/>
        <p:txBody>
          <a:bodyPr/>
          <a:lstStyle/>
          <a:p>
            <a:fld id="{B6A95138-A96E-2F42-A959-2EFD44FE4AB7}" type="slidenum">
              <a:rPr lang="en-US" smtClean="0"/>
              <a:pPr/>
              <a:t>4</a:t>
            </a:fld>
            <a:endParaRPr lang="en-US" dirty="0"/>
          </a:p>
        </p:txBody>
      </p:sp>
    </p:spTree>
    <p:custDataLst>
      <p:tags r:id="rId1"/>
    </p:custDataLst>
    <p:extLst>
      <p:ext uri="{BB962C8B-B14F-4D97-AF65-F5344CB8AC3E}">
        <p14:creationId xmlns:p14="http://schemas.microsoft.com/office/powerpoint/2010/main" val="32028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7: Course Wrap-up</a:t>
            </a:r>
          </a:p>
        </p:txBody>
      </p:sp>
      <p:sp>
        <p:nvSpPr>
          <p:cNvPr id="2" name="Title 1"/>
          <p:cNvSpPr>
            <a:spLocks noGrp="1"/>
          </p:cNvSpPr>
          <p:nvPr>
            <p:ph type="title"/>
          </p:nvPr>
        </p:nvSpPr>
        <p:spPr/>
        <p:txBody>
          <a:bodyPr>
            <a:noAutofit/>
          </a:bodyPr>
          <a:lstStyle/>
          <a:p>
            <a:r>
              <a:rPr lang="en-US" sz="4000" dirty="0">
                <a:latin typeface="+mj-lt"/>
              </a:rPr>
              <a:t>Section 2: AWS Documentation</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38895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CFC4-3759-A945-9438-27E8043A96FD}"/>
              </a:ext>
            </a:extLst>
          </p:cNvPr>
          <p:cNvSpPr>
            <a:spLocks noGrp="1"/>
          </p:cNvSpPr>
          <p:nvPr>
            <p:ph type="title"/>
          </p:nvPr>
        </p:nvSpPr>
        <p:spPr/>
        <p:txBody>
          <a:bodyPr/>
          <a:lstStyle/>
          <a:p>
            <a:r>
              <a:rPr lang="en-US" dirty="0"/>
              <a:t>AWS Documentation</a:t>
            </a:r>
          </a:p>
        </p:txBody>
      </p:sp>
      <p:sp>
        <p:nvSpPr>
          <p:cNvPr id="3" name="Content Placeholder 2">
            <a:extLst>
              <a:ext uri="{FF2B5EF4-FFF2-40B4-BE49-F238E27FC236}">
                <a16:creationId xmlns:a16="http://schemas.microsoft.com/office/drawing/2014/main" id="{C5E14C46-C35D-BC4B-B325-911FB462DD38}"/>
              </a:ext>
            </a:extLst>
          </p:cNvPr>
          <p:cNvSpPr>
            <a:spLocks noGrp="1"/>
          </p:cNvSpPr>
          <p:nvPr>
            <p:ph idx="1"/>
          </p:nvPr>
        </p:nvSpPr>
        <p:spPr/>
        <p:txBody>
          <a:bodyPr/>
          <a:lstStyle/>
          <a:p>
            <a:r>
              <a:rPr lang="en-US" dirty="0"/>
              <a:t>Find user guides, developer guides, API references, tutorials, and more</a:t>
            </a:r>
          </a:p>
          <a:p>
            <a:pPr lvl="1"/>
            <a:r>
              <a:rPr lang="en-US" dirty="0">
                <a:hlinkClick r:id="rId4"/>
              </a:rPr>
              <a:t>AWS Documentation</a:t>
            </a:r>
            <a:endParaRPr lang="en-US" dirty="0"/>
          </a:p>
          <a:p>
            <a:pPr lvl="1"/>
            <a:endParaRPr lang="en-US" dirty="0"/>
          </a:p>
          <a:p>
            <a:r>
              <a:rPr lang="en-US" dirty="0"/>
              <a:t>Whitepapers are also available at </a:t>
            </a:r>
            <a:r>
              <a:rPr lang="en-US" dirty="0">
                <a:hlinkClick r:id="rId5"/>
              </a:rPr>
              <a:t>AWS Whitepapers</a:t>
            </a:r>
            <a:r>
              <a:rPr lang="en-US" dirty="0"/>
              <a:t> including the following list, which contains recommended reading for the AWS Cloud Practitioner exam –</a:t>
            </a:r>
          </a:p>
          <a:p>
            <a:pPr lvl="1"/>
            <a:r>
              <a:rPr lang="en-US" dirty="0">
                <a:hlinkClick r:id="rId6"/>
              </a:rPr>
              <a:t>Overview of Amazon Web Services</a:t>
            </a:r>
            <a:endParaRPr lang="en-US" dirty="0"/>
          </a:p>
          <a:p>
            <a:pPr lvl="1"/>
            <a:r>
              <a:rPr lang="en-US" dirty="0">
                <a:hlinkClick r:id="rId7"/>
              </a:rPr>
              <a:t>Architecting for the Cloud: AWS Best Practices</a:t>
            </a:r>
            <a:endParaRPr lang="en-US" dirty="0"/>
          </a:p>
          <a:p>
            <a:pPr lvl="1"/>
            <a:r>
              <a:rPr lang="en-US" dirty="0">
                <a:hlinkClick r:id="rId8"/>
              </a:rPr>
              <a:t>How AWS Pricing Works</a:t>
            </a:r>
            <a:endParaRPr lang="en-US" dirty="0"/>
          </a:p>
          <a:p>
            <a:pPr lvl="1"/>
            <a:r>
              <a:rPr lang="en-US" dirty="0">
                <a:hlinkClick r:id="rId9"/>
              </a:rPr>
              <a:t>The Total Cost of (Non) Ownership of Web Applications in the Cloud</a:t>
            </a:r>
            <a:endParaRPr lang="en-US" dirty="0"/>
          </a:p>
          <a:p>
            <a:pPr lvl="1"/>
            <a:endParaRPr lang="en-US" dirty="0"/>
          </a:p>
          <a:p>
            <a:pPr lvl="1"/>
            <a:endParaRPr lang="en-US" dirty="0"/>
          </a:p>
          <a:p>
            <a:endParaRPr lang="en-US" dirty="0"/>
          </a:p>
        </p:txBody>
      </p:sp>
      <p:sp>
        <p:nvSpPr>
          <p:cNvPr id="5" name="Footer Placeholder 4">
            <a:extLst>
              <a:ext uri="{FF2B5EF4-FFF2-40B4-BE49-F238E27FC236}">
                <a16:creationId xmlns:a16="http://schemas.microsoft.com/office/drawing/2014/main" id="{BB0AFCCB-D414-3F4E-A2F9-506A929AC5A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31FDB33-FCB7-6F41-BEDD-4B1CE457F23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Tree>
    <p:custDataLst>
      <p:tags r:id="rId1"/>
    </p:custDataLst>
    <p:extLst>
      <p:ext uri="{BB962C8B-B14F-4D97-AF65-F5344CB8AC3E}">
        <p14:creationId xmlns:p14="http://schemas.microsoft.com/office/powerpoint/2010/main" val="33425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7: Course Wrap-up</a:t>
            </a:r>
          </a:p>
        </p:txBody>
      </p:sp>
      <p:sp>
        <p:nvSpPr>
          <p:cNvPr id="2" name="Title 1"/>
          <p:cNvSpPr>
            <a:spLocks noGrp="1"/>
          </p:cNvSpPr>
          <p:nvPr>
            <p:ph type="title"/>
          </p:nvPr>
        </p:nvSpPr>
        <p:spPr/>
        <p:txBody>
          <a:bodyPr>
            <a:noAutofit/>
          </a:bodyPr>
          <a:lstStyle/>
          <a:p>
            <a:r>
              <a:rPr lang="en-US" sz="4000" dirty="0">
                <a:latin typeface="+mj-lt"/>
              </a:rPr>
              <a:t>Section 3: AWS Certified Machine Learning – Specialty</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91891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FA88A-DE4B-D34B-84BC-D64BFF580F20}"/>
              </a:ext>
            </a:extLst>
          </p:cNvPr>
          <p:cNvSpPr>
            <a:spLocks noGrp="1"/>
          </p:cNvSpPr>
          <p:nvPr>
            <p:ph type="title"/>
          </p:nvPr>
        </p:nvSpPr>
        <p:spPr/>
        <p:txBody>
          <a:bodyPr/>
          <a:lstStyle/>
          <a:p>
            <a:r>
              <a:rPr lang="en-US" dirty="0"/>
              <a:t>AWS certification exams</a:t>
            </a:r>
          </a:p>
        </p:txBody>
      </p:sp>
      <p:grpSp>
        <p:nvGrpSpPr>
          <p:cNvPr id="3" name="Group 2" descr="diagram shows 11 available AWS certifications. The Cloud Practitioner certification is catagorized as foundational and is circled. There are three associate level certifications, two professional level certifications, and five specialty certifications.">
            <a:extLst>
              <a:ext uri="{FF2B5EF4-FFF2-40B4-BE49-F238E27FC236}">
                <a16:creationId xmlns:a16="http://schemas.microsoft.com/office/drawing/2014/main" id="{6FBC7987-D47C-E746-852F-1A4962561ABD}"/>
              </a:ext>
            </a:extLst>
          </p:cNvPr>
          <p:cNvGrpSpPr/>
          <p:nvPr/>
        </p:nvGrpSpPr>
        <p:grpSpPr>
          <a:xfrm>
            <a:off x="1576546" y="1333660"/>
            <a:ext cx="9175531" cy="5051269"/>
            <a:chOff x="3319951" y="1333660"/>
            <a:chExt cx="8460145" cy="5051269"/>
          </a:xfrm>
        </p:grpSpPr>
        <p:pic>
          <p:nvPicPr>
            <p:cNvPr id="6" name="Picture 5" descr="AWS Certification summary.">
              <a:extLst>
                <a:ext uri="{FF2B5EF4-FFF2-40B4-BE49-F238E27FC236}">
                  <a16:creationId xmlns:a16="http://schemas.microsoft.com/office/drawing/2014/main" id="{4BD91B24-1035-DD4D-8015-808A8C6DA835}"/>
                </a:ext>
              </a:extLst>
            </p:cNvPr>
            <p:cNvPicPr>
              <a:picLocks noChangeAspect="1"/>
            </p:cNvPicPr>
            <p:nvPr/>
          </p:nvPicPr>
          <p:blipFill>
            <a:blip r:embed="rId4"/>
            <a:stretch>
              <a:fillRect/>
            </a:stretch>
          </p:blipFill>
          <p:spPr>
            <a:xfrm>
              <a:off x="3319951" y="1333660"/>
              <a:ext cx="8460145" cy="5022690"/>
            </a:xfrm>
            <a:prstGeom prst="rect">
              <a:avLst/>
            </a:prstGeom>
          </p:spPr>
        </p:pic>
        <p:sp>
          <p:nvSpPr>
            <p:cNvPr id="9" name="Oval 8">
              <a:extLst>
                <a:ext uri="{FF2B5EF4-FFF2-40B4-BE49-F238E27FC236}">
                  <a16:creationId xmlns:a16="http://schemas.microsoft.com/office/drawing/2014/main" id="{CE749E43-290F-0A48-A04B-405A19AD7C4A}"/>
                </a:ext>
                <a:ext uri="{C183D7F6-B498-43B3-948B-1728B52AA6E4}">
                  <adec:decorative xmlns:adec="http://schemas.microsoft.com/office/drawing/2017/decorative" val="1"/>
                </a:ext>
              </a:extLst>
            </p:cNvPr>
            <p:cNvSpPr/>
            <p:nvPr/>
          </p:nvSpPr>
          <p:spPr>
            <a:xfrm>
              <a:off x="9453372" y="4663750"/>
              <a:ext cx="1192586" cy="172117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sp>
        <p:nvSpPr>
          <p:cNvPr id="7" name="Rectangle 6">
            <a:extLst>
              <a:ext uri="{C183D7F6-B498-43B3-948B-1728B52AA6E4}">
                <adec:decorative xmlns:adec="http://schemas.microsoft.com/office/drawing/2017/decorative" val="1"/>
              </a:ext>
            </a:extLst>
          </p:cNvPr>
          <p:cNvSpPr/>
          <p:nvPr/>
        </p:nvSpPr>
        <p:spPr>
          <a:xfrm>
            <a:off x="5623996" y="-656026"/>
            <a:ext cx="2013693" cy="369332"/>
          </a:xfrm>
          <a:prstGeom prst="rect">
            <a:avLst/>
          </a:prstGeom>
        </p:spPr>
        <p:txBody>
          <a:bodyPr wrap="none">
            <a:spAutoFit/>
          </a:bodyPr>
          <a:lstStyle/>
          <a:p>
            <a:r>
              <a:rPr lang="en-US" u="sng" dirty="0">
                <a:hlinkClick r:id="rId5"/>
              </a:rPr>
              <a:t>AWS Certification</a:t>
            </a:r>
            <a:r>
              <a:rPr lang="en-US" dirty="0"/>
              <a:t> </a:t>
            </a:r>
          </a:p>
        </p:txBody>
      </p:sp>
      <p:sp>
        <p:nvSpPr>
          <p:cNvPr id="5" name="Footer Placeholder 4">
            <a:extLst>
              <a:ext uri="{FF2B5EF4-FFF2-40B4-BE49-F238E27FC236}">
                <a16:creationId xmlns:a16="http://schemas.microsoft.com/office/drawing/2014/main" id="{1E145015-4D5D-F840-B143-D1D39D7807D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4D3C3C4-B036-DA44-976C-A523D7EF40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41782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BDAB-D36F-409B-8B19-D71A79DA109D}"/>
              </a:ext>
            </a:extLst>
          </p:cNvPr>
          <p:cNvSpPr>
            <a:spLocks noGrp="1"/>
          </p:cNvSpPr>
          <p:nvPr>
            <p:ph type="title"/>
          </p:nvPr>
        </p:nvSpPr>
        <p:spPr/>
        <p:txBody>
          <a:bodyPr/>
          <a:lstStyle/>
          <a:p>
            <a:r>
              <a:rPr lang="en-US" dirty="0"/>
              <a:t>Certification capabilities</a:t>
            </a:r>
          </a:p>
        </p:txBody>
      </p:sp>
      <p:sp>
        <p:nvSpPr>
          <p:cNvPr id="3" name="Content Placeholder 2">
            <a:extLst>
              <a:ext uri="{FF2B5EF4-FFF2-40B4-BE49-F238E27FC236}">
                <a16:creationId xmlns:a16="http://schemas.microsoft.com/office/drawing/2014/main" id="{A8057EEA-4009-45FB-A9D6-FE8B45B64014}"/>
              </a:ext>
            </a:extLst>
          </p:cNvPr>
          <p:cNvSpPr>
            <a:spLocks noGrp="1"/>
          </p:cNvSpPr>
          <p:nvPr>
            <p:ph idx="1"/>
          </p:nvPr>
        </p:nvSpPr>
        <p:spPr>
          <a:xfrm>
            <a:off x="496112" y="1416964"/>
            <a:ext cx="9221093" cy="4648788"/>
          </a:xfrm>
        </p:spPr>
        <p:txBody>
          <a:bodyPr/>
          <a:lstStyle/>
          <a:p>
            <a:pPr marL="0" indent="0">
              <a:buNone/>
            </a:pPr>
            <a:r>
              <a:rPr lang="en-US" dirty="0"/>
              <a:t>Certification validates the following abilities:</a:t>
            </a:r>
          </a:p>
          <a:p>
            <a:pPr lvl="1"/>
            <a:r>
              <a:rPr lang="en-US" dirty="0"/>
              <a:t>Select and justify the appropriate machine learning approach for a given business problem</a:t>
            </a:r>
          </a:p>
          <a:p>
            <a:pPr lvl="1"/>
            <a:r>
              <a:rPr lang="en-US" dirty="0"/>
              <a:t>Identify appropriate AWS services to implement machine learning solutions</a:t>
            </a:r>
          </a:p>
          <a:p>
            <a:pPr lvl="1"/>
            <a:r>
              <a:rPr lang="en-US" dirty="0"/>
              <a:t>Design and implement scalable, cost-optimized, reliable, and secure machine learning solutions</a:t>
            </a:r>
          </a:p>
          <a:p>
            <a:pPr lvl="1"/>
            <a:endParaRPr lang="en-US" dirty="0"/>
          </a:p>
          <a:p>
            <a:pPr lvl="1"/>
            <a:endParaRPr lang="en-US" dirty="0"/>
          </a:p>
        </p:txBody>
      </p:sp>
      <p:pic>
        <p:nvPicPr>
          <p:cNvPr id="8" name="Picture 7">
            <a:extLst>
              <a:ext uri="{FF2B5EF4-FFF2-40B4-BE49-F238E27FC236}">
                <a16:creationId xmlns:a16="http://schemas.microsoft.com/office/drawing/2014/main" id="{AA994C13-7A68-4916-869F-25CD7959E6E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1523566"/>
            <a:ext cx="1905434" cy="1905434"/>
          </a:xfrm>
          <a:prstGeom prst="rect">
            <a:avLst/>
          </a:prstGeom>
        </p:spPr>
      </p:pic>
      <p:sp>
        <p:nvSpPr>
          <p:cNvPr id="5" name="Footer Placeholder 4">
            <a:extLst>
              <a:ext uri="{FF2B5EF4-FFF2-40B4-BE49-F238E27FC236}">
                <a16:creationId xmlns:a16="http://schemas.microsoft.com/office/drawing/2014/main" id="{3BDF2D80-859F-489F-9487-F903062DA633}"/>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F4843DA-E99C-4A39-94B5-B4161E1A741B}"/>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820222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1</TotalTime>
  <Words>1377</Words>
  <Application>Microsoft Office PowerPoint</Application>
  <PresentationFormat>Widescreen</PresentationFormat>
  <Paragraphs>124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Amazon Ember</vt:lpstr>
      <vt:lpstr>Amazon Ember Light</vt:lpstr>
      <vt:lpstr>Arial</vt:lpstr>
      <vt:lpstr>Calibri</vt:lpstr>
      <vt:lpstr>Lucida Console</vt:lpstr>
      <vt:lpstr>Office Theme</vt:lpstr>
      <vt:lpstr>Module 7: Course Wrap-up</vt:lpstr>
      <vt:lpstr>Module overview</vt:lpstr>
      <vt:lpstr>Section 1: Course summary </vt:lpstr>
      <vt:lpstr>Course summary</vt:lpstr>
      <vt:lpstr>Section 2: AWS Documentation</vt:lpstr>
      <vt:lpstr>AWS Documentation</vt:lpstr>
      <vt:lpstr>Section 3: AWS Certified Machine Learning – Specialty</vt:lpstr>
      <vt:lpstr>AWS certification exams</vt:lpstr>
      <vt:lpstr>Certification capabilities</vt:lpstr>
      <vt:lpstr>Certification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Course Wrap-up</dc:title>
  <dc:creator>Freeman, Charles</dc:creator>
  <cp:keywords>v1.0</cp:keywords>
  <cp:lastModifiedBy>Freeman, Charles</cp:lastModifiedBy>
  <cp:revision>1</cp:revision>
  <cp:lastPrinted>2018-12-10T23:37:28Z</cp:lastPrinted>
  <dcterms:created xsi:type="dcterms:W3CDTF">2021-06-21T14:57:53Z</dcterms:created>
  <dcterms:modified xsi:type="dcterms:W3CDTF">2021-06-21T14:59:38Z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